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9" r:id="rId4"/>
    <p:sldId id="353" r:id="rId5"/>
    <p:sldId id="396" r:id="rId6"/>
    <p:sldId id="395" r:id="rId7"/>
    <p:sldId id="397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4" r:id="rId17"/>
    <p:sldId id="392" r:id="rId18"/>
    <p:sldId id="398" r:id="rId19"/>
    <p:sldId id="400" r:id="rId20"/>
    <p:sldId id="393" r:id="rId21"/>
    <p:sldId id="401" r:id="rId22"/>
    <p:sldId id="405" r:id="rId23"/>
    <p:sldId id="321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6205" autoAdjust="0"/>
  </p:normalViewPr>
  <p:slideViewPr>
    <p:cSldViewPr snapToGrid="0">
      <p:cViewPr>
        <p:scale>
          <a:sx n="54" d="100"/>
          <a:sy n="54" d="100"/>
        </p:scale>
        <p:origin x="-252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EA1D1-F82E-4A29-A12B-9FEF60718707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38D8F0-940F-4DCB-9EDA-7BCA73BC1ECA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4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DC1D0-8179-4FB3-A26E-CE8E4D90B74D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7ED950-8064-424F-BC36-D858AE0C884A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41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3ECCD2-921D-41C0-B701-95BABBEE18AE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EC0510-EDC6-48ED-8CA9-99D5FB8D054A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69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95E11A-EC10-4C52-ACFB-5124D3B985B1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C88149-5916-4FCC-964F-4880CC99470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83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6615F1-FBDD-47C5-9080-D75C6FCB86B0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577F63-194D-418D-B85D-29BF2D87FA18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01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230B5-1733-445F-B9B4-55B351C668BF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48623B-B315-4160-B71C-C55111D4D18C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156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543BEF-7B0C-4445-BC37-6EB9AAA9C331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9F1015-106E-480F-9F3B-A873EEB5D65D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12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39790C-C8CA-45D6-BE96-EEC5B62FCF95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08DE80-5CD5-47DB-842C-B81B4C44AE09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5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F37494-91A4-44FA-8661-29054944B393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D55584-5676-4AB0-82C0-FB7C3F2282C5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83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15A311-277E-40FE-B4FF-5DF287C66B67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E805F1-B96A-4E06-8A2B-4CADC8AADD85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18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392C22-4F20-49BA-9228-2026C688AB2A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BDAB29-B981-4D94-BB01-64E3B49BE9B6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6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EC1BFB9-308F-465E-B6F0-303C8C042A63}" type="datetimeFigureOut">
              <a:rPr lang="es-CL"/>
              <a:pPr>
                <a:defRPr/>
              </a:pPr>
              <a:t>05-05-15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BA97D42-4FCF-4D8E-A721-5FD2FE0AECF8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3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1749957" y="758309"/>
            <a:ext cx="8740457" cy="339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L" sz="60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ChileCompra,</a:t>
            </a:r>
          </a:p>
          <a:p>
            <a:pPr algn="ctr">
              <a:buNone/>
            </a:pPr>
            <a:r>
              <a:rPr lang="es-CL" sz="60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abiertos</a:t>
            </a:r>
            <a:endParaRPr lang="es-CL" sz="6000" dirty="0"/>
          </a:p>
          <a:p>
            <a:pPr algn="ctr">
              <a:buNone/>
            </a:pPr>
            <a:endParaRPr lang="es-MX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MX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Claudio Loyola Castro</a:t>
            </a:r>
            <a:endParaRPr lang="es-MX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MX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Jefe División Tecnología y Negocios</a:t>
            </a:r>
            <a:endParaRPr lang="es-MX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MX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@claudioloyola</a:t>
            </a:r>
            <a:endParaRPr lang="es-CL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3600" y="347663"/>
            <a:ext cx="10033000" cy="538609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8000" dirty="0">
                <a:solidFill>
                  <a:srgbClr val="0070C0"/>
                </a:solidFill>
              </a:rPr>
              <a:t>Transparencia: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Función de 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D</a:t>
            </a:r>
            <a:r>
              <a:rPr lang="es-CL" sz="6600" dirty="0" smtClean="0">
                <a:solidFill>
                  <a:srgbClr val="0070C0"/>
                </a:solidFill>
              </a:rPr>
              <a:t>isponibilidad</a:t>
            </a:r>
            <a:r>
              <a:rPr lang="es-CL" sz="6600" dirty="0">
                <a:solidFill>
                  <a:srgbClr val="0070C0"/>
                </a:solidFill>
              </a:rPr>
              <a:t>, </a:t>
            </a:r>
            <a:r>
              <a:rPr lang="es-CL" sz="6600" dirty="0">
                <a:solidFill>
                  <a:srgbClr val="595959"/>
                </a:solidFill>
              </a:rPr>
              <a:t>E</a:t>
            </a:r>
            <a:r>
              <a:rPr lang="es-CL" sz="6600" dirty="0">
                <a:solidFill>
                  <a:srgbClr val="0070C0"/>
                </a:solidFill>
              </a:rPr>
              <a:t>ncontrabilidad y </a:t>
            </a:r>
            <a:r>
              <a:rPr lang="es-CL" sz="6600" dirty="0">
                <a:solidFill>
                  <a:srgbClr val="595959"/>
                </a:solidFill>
              </a:rPr>
              <a:t>P</a:t>
            </a:r>
            <a:r>
              <a:rPr lang="es-CL" sz="6600" dirty="0">
                <a:solidFill>
                  <a:srgbClr val="0070C0"/>
                </a:solidFill>
              </a:rPr>
              <a:t>ertinencia.</a:t>
            </a:r>
          </a:p>
        </p:txBody>
      </p:sp>
    </p:spTree>
    <p:extLst>
      <p:ext uri="{BB962C8B-B14F-4D97-AF65-F5344CB8AC3E}">
        <p14:creationId xmlns:p14="http://schemas.microsoft.com/office/powerpoint/2010/main" val="33955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1298980" y="1283658"/>
            <a:ext cx="97190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CL" sz="8000" dirty="0" smtClean="0">
                <a:solidFill>
                  <a:schemeClr val="bg2">
                    <a:lumMod val="50000"/>
                  </a:schemeClr>
                </a:solidFill>
              </a:rPr>
              <a:t>Avanzamos a </a:t>
            </a:r>
          </a:p>
          <a:p>
            <a:pPr algn="ctr" eaLnBrk="1" hangingPunct="1"/>
            <a:r>
              <a:rPr lang="es-CL" sz="8000" dirty="0" smtClean="0">
                <a:solidFill>
                  <a:schemeClr val="bg2">
                    <a:lumMod val="50000"/>
                  </a:schemeClr>
                </a:solidFill>
              </a:rPr>
              <a:t>a un </a:t>
            </a:r>
            <a:r>
              <a:rPr lang="es-CL" sz="8000" b="1" dirty="0" smtClean="0">
                <a:solidFill>
                  <a:schemeClr val="bg2">
                    <a:lumMod val="50000"/>
                  </a:schemeClr>
                </a:solidFill>
              </a:rPr>
              <a:t>nuevo modelo de</a:t>
            </a:r>
          </a:p>
          <a:p>
            <a:pPr algn="ctr" eaLnBrk="1" hangingPunct="1"/>
            <a:r>
              <a:rPr lang="es-CL" sz="8000" b="1" dirty="0" smtClean="0">
                <a:solidFill>
                  <a:schemeClr val="bg2">
                    <a:lumMod val="50000"/>
                  </a:schemeClr>
                </a:solidFill>
              </a:rPr>
              <a:t>decisiones </a:t>
            </a:r>
            <a:r>
              <a:rPr lang="es-CL" sz="8000" dirty="0" smtClean="0">
                <a:solidFill>
                  <a:schemeClr val="bg2">
                    <a:lumMod val="50000"/>
                  </a:schemeClr>
                </a:solidFill>
              </a:rPr>
              <a:t>en compras</a:t>
            </a:r>
            <a:endParaRPr lang="es-CL" sz="8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5164798" y="3328989"/>
            <a:ext cx="66226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6600" dirty="0" smtClean="0">
                <a:solidFill>
                  <a:srgbClr val="0070C0"/>
                </a:solidFill>
              </a:rPr>
              <a:t>Compro Productos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10874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7"/>
          <p:cNvSpPr>
            <a:spLocks noChangeArrowheads="1"/>
          </p:cNvSpPr>
          <p:nvPr/>
        </p:nvSpPr>
        <p:spPr bwMode="auto">
          <a:xfrm>
            <a:off x="3251296" y="2301983"/>
            <a:ext cx="85294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8800" dirty="0" smtClean="0">
                <a:solidFill>
                  <a:srgbClr val="0070C0"/>
                </a:solidFill>
              </a:rPr>
              <a:t>Contrato Servicios</a:t>
            </a:r>
            <a:endParaRPr lang="es-CL" sz="8800" dirty="0"/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164798" y="3328989"/>
            <a:ext cx="66226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6600" dirty="0" smtClean="0">
                <a:solidFill>
                  <a:srgbClr val="0070C0"/>
                </a:solidFill>
              </a:rPr>
              <a:t>Compro Productos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5251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7"/>
          <p:cNvSpPr>
            <a:spLocks noChangeArrowheads="1"/>
          </p:cNvSpPr>
          <p:nvPr/>
        </p:nvSpPr>
        <p:spPr bwMode="auto">
          <a:xfrm>
            <a:off x="3251296" y="2301983"/>
            <a:ext cx="85294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8800" dirty="0" smtClean="0">
                <a:solidFill>
                  <a:srgbClr val="0070C0"/>
                </a:solidFill>
              </a:rPr>
              <a:t>Contrato Servicios</a:t>
            </a:r>
            <a:endParaRPr lang="es-CL" sz="8800" dirty="0"/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164798" y="3328989"/>
            <a:ext cx="66226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6600" dirty="0" smtClean="0">
                <a:solidFill>
                  <a:srgbClr val="0070C0"/>
                </a:solidFill>
              </a:rPr>
              <a:t>Compro Productos</a:t>
            </a:r>
            <a:endParaRPr lang="es-CL" sz="6600" dirty="0"/>
          </a:p>
        </p:txBody>
      </p:sp>
      <p:sp>
        <p:nvSpPr>
          <p:cNvPr id="6" name="Rectángulo 8"/>
          <p:cNvSpPr>
            <a:spLocks noChangeArrowheads="1"/>
          </p:cNvSpPr>
          <p:nvPr/>
        </p:nvSpPr>
        <p:spPr bwMode="auto">
          <a:xfrm>
            <a:off x="2466580" y="1196974"/>
            <a:ext cx="93067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L" sz="9600" b="1" dirty="0" smtClean="0">
                <a:solidFill>
                  <a:srgbClr val="0070C0"/>
                </a:solidFill>
              </a:rPr>
              <a:t>Defino problemas</a:t>
            </a:r>
            <a:endParaRPr lang="es-CL" sz="9600" b="1" dirty="0"/>
          </a:p>
        </p:txBody>
      </p:sp>
    </p:spTree>
    <p:extLst>
      <p:ext uri="{BB962C8B-B14F-4D97-AF65-F5344CB8AC3E}">
        <p14:creationId xmlns:p14="http://schemas.microsoft.com/office/powerpoint/2010/main" val="380176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9"/>
          <p:cNvSpPr txBox="1">
            <a:spLocks noChangeArrowheads="1"/>
          </p:cNvSpPr>
          <p:nvPr/>
        </p:nvSpPr>
        <p:spPr bwMode="auto">
          <a:xfrm>
            <a:off x="587991" y="859056"/>
            <a:ext cx="1119535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80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Es posible perfeccionar la información para facilitar </a:t>
            </a:r>
            <a:r>
              <a:rPr lang="es-MX" sz="8000" b="1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mejores decisiones </a:t>
            </a:r>
            <a:r>
              <a:rPr lang="es-MX" sz="80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de negocio</a:t>
            </a:r>
            <a:endParaRPr lang="es-MX" sz="8000" dirty="0">
              <a:solidFill>
                <a:srgbClr val="767171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5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58551" y="600369"/>
            <a:ext cx="11016016" cy="48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En 2009, </a:t>
            </a:r>
            <a:r>
              <a:rPr lang="es-MX" sz="5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Analiza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 fue nuestro primer paso hacia </a:t>
            </a:r>
            <a:r>
              <a:rPr lang="es-MX" sz="5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facilitar el uso de los datos 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de las compras p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úblicas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600" dirty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Reportes generales de la operación del sistema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Reportes personalizados por tipo de proceso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A</a:t>
            </a: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nálisis en linea y posibildiad nuevos cruces</a:t>
            </a:r>
            <a:endParaRPr lang="es-MX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36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352795" y="506312"/>
            <a:ext cx="1161870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Desde gestionar 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reclamos avanzamos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en 2012 al </a:t>
            </a:r>
            <a:r>
              <a:rPr lang="es-MX" sz="5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Observatorio ChileCompra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, para </a:t>
            </a:r>
            <a:r>
              <a:rPr lang="es-MX" sz="5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perfeccionar procesos y gestión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600" dirty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Consolidaci</a:t>
            </a: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ón de diversas fuentes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Generación de reportes especiales</a:t>
            </a:r>
            <a:endParaRPr lang="es-MX" sz="4400" dirty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3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352794" y="482804"/>
            <a:ext cx="1126591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En 2014 implementamos nuestra </a:t>
            </a:r>
            <a:r>
              <a:rPr lang="es-MX" sz="5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API.mercadopublico.cl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 para posibilitar </a:t>
            </a:r>
            <a:r>
              <a:rPr lang="es-MX" sz="54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el desarrollo de </a:t>
            </a:r>
            <a:r>
              <a:rPr lang="es-MX" sz="5400" dirty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nuevas aplicaciones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4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Facilita uso </a:t>
            </a:r>
            <a:r>
              <a:rPr lang="es-MX" sz="44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de los datos de las compras públicas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Potencia la implementación de nuevas ideas</a:t>
            </a:r>
            <a:endParaRPr lang="es-MX" sz="4400" dirty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7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9"/>
          <p:cNvSpPr txBox="1">
            <a:spLocks noChangeArrowheads="1"/>
          </p:cNvSpPr>
          <p:nvPr/>
        </p:nvSpPr>
        <p:spPr bwMode="auto">
          <a:xfrm>
            <a:off x="587991" y="2411178"/>
            <a:ext cx="1119535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15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¿Cómo avanzar?</a:t>
            </a:r>
            <a:endParaRPr lang="es-MX" sz="11500" dirty="0">
              <a:solidFill>
                <a:srgbClr val="767171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24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ángulo 1"/>
          <p:cNvSpPr>
            <a:spLocks noChangeArrowheads="1"/>
          </p:cNvSpPr>
          <p:nvPr/>
        </p:nvSpPr>
        <p:spPr bwMode="auto">
          <a:xfrm>
            <a:off x="611512" y="2076478"/>
            <a:ext cx="4586331" cy="32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 77% de las licitaciones </a:t>
            </a:r>
            <a:r>
              <a:rPr lang="es-CL" sz="3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son exitosas</a:t>
            </a:r>
            <a:endParaRPr lang="es-CL" sz="3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es-CL" sz="3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1,7 </a:t>
            </a:r>
            <a:r>
              <a:rPr lang="es-CL" sz="3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ofertas por proceso el año 2003 a </a:t>
            </a:r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6,2 el año 2014</a:t>
            </a:r>
            <a:endParaRPr lang="es-CL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446873" y="307524"/>
            <a:ext cx="6820699" cy="16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5400" dirty="0" smtClean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</a:t>
            </a:r>
            <a:r>
              <a:rPr lang="en-US" sz="5400" dirty="0" err="1" smtClean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</a:t>
            </a:r>
            <a:r>
              <a:rPr lang="en-US" sz="5400" dirty="0" smtClean="0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5400" dirty="0" err="1">
                <a:solidFill>
                  <a:srgbClr val="0065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</a:t>
            </a:r>
            <a:endParaRPr lang="es-CL" sz="5400" dirty="0">
              <a:solidFill>
                <a:srgbClr val="0065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26725" y="4083729"/>
            <a:ext cx="29123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119.000 proveedores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equivalente al 13% del total de empresas del país.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1227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58551" y="812035"/>
            <a:ext cx="1101601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Las intituciones debemos entender </a:t>
            </a:r>
            <a:r>
              <a:rPr lang="es-MX" sz="5400" b="1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datos abiertos 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como catalizador de una </a:t>
            </a:r>
            <a:r>
              <a:rPr lang="es-MX" sz="5400" b="1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mejor gesti</a:t>
            </a:r>
            <a:r>
              <a:rPr lang="es-MX" sz="5400" b="1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400" b="1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Debemos</a:t>
            </a:r>
            <a:r>
              <a:rPr lang="es-MX" sz="40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 organizar </a:t>
            </a:r>
            <a:r>
              <a:rPr lang="es-MX" sz="4000" dirty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datos </a:t>
            </a:r>
            <a:r>
              <a:rPr lang="es-MX" sz="40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y </a:t>
            </a: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f</a:t>
            </a: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a</a:t>
            </a: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cilitar</a:t>
            </a:r>
            <a:r>
              <a:rPr lang="es-MX" sz="40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 </a:t>
            </a:r>
            <a:r>
              <a:rPr lang="es-MX" sz="40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información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F</a:t>
            </a:r>
            <a:r>
              <a:rPr lang="es-MX" sz="40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acilitar </a:t>
            </a: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la </a:t>
            </a:r>
            <a:r>
              <a:rPr lang="es-MX" sz="4000" dirty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co-creación </a:t>
            </a:r>
            <a:r>
              <a:rPr lang="es-MX" sz="40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de </a:t>
            </a:r>
            <a:r>
              <a:rPr lang="es-MX" sz="40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soluciones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Incorporar </a:t>
            </a:r>
            <a:r>
              <a:rPr lang="es-MX" sz="40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leguage ciudadano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03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58551" y="812035"/>
            <a:ext cx="1101601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Como </a:t>
            </a:r>
            <a:r>
              <a:rPr lang="es-MX" sz="5400" b="1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Gobierno</a:t>
            </a:r>
            <a:r>
              <a:rPr lang="es-MX" sz="5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 debemos potenciar la </a:t>
            </a:r>
            <a:r>
              <a:rPr lang="es-MX" sz="5400" b="1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institucionalidad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4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Fortalcer </a:t>
            </a:r>
            <a:r>
              <a:rPr lang="es-MX" sz="4400" dirty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directrices</a:t>
            </a:r>
            <a:r>
              <a:rPr lang="es-MX" sz="4400" dirty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 generales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4400" dirty="0" smtClean="0">
                <a:solidFill>
                  <a:srgbClr val="0F69B4"/>
                </a:solidFill>
                <a:latin typeface="Calibri"/>
                <a:ea typeface="ヒラギノ角ゴ ProN W3"/>
                <a:cs typeface="Calibri"/>
              </a:rPr>
              <a:t>Entender a las instituciones como un </a:t>
            </a:r>
            <a:r>
              <a:rPr lang="es-MX" sz="4400" dirty="0" smtClean="0">
                <a:solidFill>
                  <a:srgbClr val="767171"/>
                </a:solidFill>
                <a:latin typeface="Calibri"/>
                <a:ea typeface="ヒラギノ角ゴ ProN W3"/>
                <a:cs typeface="Calibri"/>
              </a:rPr>
              <a:t>conjunto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400" dirty="0" smtClean="0">
              <a:solidFill>
                <a:srgbClr val="0F69B4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4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>
            <a:spLocks noChangeArrowheads="1"/>
          </p:cNvSpPr>
          <p:nvPr/>
        </p:nvSpPr>
        <p:spPr bwMode="auto">
          <a:xfrm>
            <a:off x="2102757" y="1416785"/>
            <a:ext cx="8740457" cy="356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L" sz="80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  ;)</a:t>
            </a:r>
          </a:p>
          <a:p>
            <a:pPr algn="ctr">
              <a:buNone/>
            </a:pPr>
            <a:endParaRPr lang="es-CL" dirty="0"/>
          </a:p>
          <a:p>
            <a:pPr algn="ctr">
              <a:buNone/>
            </a:pPr>
            <a:r>
              <a:rPr lang="es-MX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Claudio Loyola Castro</a:t>
            </a:r>
            <a:endParaRPr lang="es-MX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MX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Jefe División Tecnología y Negocios</a:t>
            </a:r>
            <a:endParaRPr lang="es-MX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MX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MX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laudio.loyola@chilecompra.cl</a:t>
            </a:r>
          </a:p>
          <a:p>
            <a:pPr algn="ctr">
              <a:buNone/>
            </a:pPr>
            <a:r>
              <a:rPr lang="es-MX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@claudioloyola</a:t>
            </a:r>
            <a:endParaRPr lang="es-C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508452" y="0"/>
            <a:ext cx="49336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130</a:t>
            </a: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licitaciones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por hora</a:t>
            </a:r>
            <a:endParaRPr lang="es-CL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483463" y="950132"/>
            <a:ext cx="241659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6600" dirty="0" smtClean="0">
                <a:solidFill>
                  <a:srgbClr val="3366FF"/>
                </a:solidFill>
              </a:rPr>
              <a:t>7.000</a:t>
            </a:r>
            <a:endParaRPr lang="es-MX" sz="6600" dirty="0">
              <a:solidFill>
                <a:srgbClr val="3366FF"/>
              </a:solidFill>
            </a:endParaRPr>
          </a:p>
          <a:p>
            <a:pPr algn="ctr" eaLnBrk="1" hangingPunct="1"/>
            <a:r>
              <a:rPr lang="es-MX" sz="4000" dirty="0" smtClean="0">
                <a:solidFill>
                  <a:srgbClr val="3366FF"/>
                </a:solidFill>
              </a:rPr>
              <a:t>órdenes </a:t>
            </a:r>
          </a:p>
          <a:p>
            <a:pPr algn="ctr" eaLnBrk="1" hangingPunct="1"/>
            <a:r>
              <a:rPr lang="es-MX" sz="4000" dirty="0" smtClean="0">
                <a:solidFill>
                  <a:srgbClr val="3366FF"/>
                </a:solidFill>
              </a:rPr>
              <a:t>de </a:t>
            </a:r>
            <a:r>
              <a:rPr lang="es-MX" sz="4000" dirty="0">
                <a:solidFill>
                  <a:srgbClr val="3366FF"/>
                </a:solidFill>
              </a:rPr>
              <a:t>compra</a:t>
            </a:r>
          </a:p>
          <a:p>
            <a:pPr algn="ctr" eaLnBrk="1" hangingPunct="1"/>
            <a:r>
              <a:rPr lang="es-MX" sz="4000" dirty="0" smtClean="0">
                <a:solidFill>
                  <a:srgbClr val="3366FF"/>
                </a:solidFill>
              </a:rPr>
              <a:t>diarias</a:t>
            </a:r>
            <a:endParaRPr lang="es-CL" sz="4000" dirty="0">
              <a:solidFill>
                <a:srgbClr val="3366FF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76227" y="3457899"/>
            <a:ext cx="557106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000" dirty="0">
                <a:solidFill>
                  <a:srgbClr val="558ED5"/>
                </a:solidFill>
                <a:latin typeface="+mn-lt"/>
                <a:ea typeface="+mn-ea"/>
              </a:rPr>
              <a:t>850 </a:t>
            </a:r>
            <a:r>
              <a:rPr lang="es-CL" sz="4000" dirty="0">
                <a:solidFill>
                  <a:srgbClr val="558ED5"/>
                </a:solidFill>
                <a:latin typeface="+mn-lt"/>
                <a:ea typeface="+mn-ea"/>
              </a:rPr>
              <a:t>organismos compradores</a:t>
            </a:r>
            <a:endParaRPr lang="es-CL" dirty="0">
              <a:solidFill>
                <a:srgbClr val="558ED5"/>
              </a:solidFill>
              <a:latin typeface="+mn-lt"/>
              <a:ea typeface="+mn-ea"/>
            </a:endParaRPr>
          </a:p>
        </p:txBody>
      </p:sp>
      <p:sp>
        <p:nvSpPr>
          <p:cNvPr id="34" name="Rectángulo 13"/>
          <p:cNvSpPr>
            <a:spLocks noChangeArrowheads="1"/>
          </p:cNvSpPr>
          <p:nvPr/>
        </p:nvSpPr>
        <p:spPr bwMode="auto">
          <a:xfrm>
            <a:off x="4422116" y="3814562"/>
            <a:ext cx="76063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6600" b="1" dirty="0" smtClean="0">
                <a:solidFill>
                  <a:schemeClr val="accent1"/>
                </a:solidFill>
              </a:rPr>
              <a:t>120.000 </a:t>
            </a:r>
            <a:r>
              <a:rPr lang="es-CL" sz="4400" b="1" dirty="0" smtClean="0">
                <a:solidFill>
                  <a:schemeClr val="accent1"/>
                </a:solidFill>
              </a:rPr>
              <a:t>empresas activas</a:t>
            </a:r>
            <a:endParaRPr lang="es-CL" sz="1200" b="1" dirty="0">
              <a:solidFill>
                <a:schemeClr val="accent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561039" y="2755416"/>
            <a:ext cx="46460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600" dirty="0" smtClean="0">
                <a:solidFill>
                  <a:srgbClr val="000090"/>
                </a:solidFill>
              </a:rPr>
              <a:t>3,5% </a:t>
            </a:r>
            <a:r>
              <a:rPr lang="es-CL" sz="6000" dirty="0" smtClean="0">
                <a:solidFill>
                  <a:srgbClr val="000090"/>
                </a:solidFill>
              </a:rPr>
              <a:t>del PIB</a:t>
            </a:r>
            <a:endParaRPr lang="es-CL" sz="3200" dirty="0">
              <a:solidFill>
                <a:srgbClr val="000090"/>
              </a:solidFill>
            </a:endParaRPr>
          </a:p>
        </p:txBody>
      </p:sp>
      <p:sp>
        <p:nvSpPr>
          <p:cNvPr id="36" name="Rectángulo 13"/>
          <p:cNvSpPr>
            <a:spLocks noChangeArrowheads="1"/>
          </p:cNvSpPr>
          <p:nvPr/>
        </p:nvSpPr>
        <p:spPr bwMode="auto">
          <a:xfrm>
            <a:off x="6031317" y="4783463"/>
            <a:ext cx="55710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s-CL" sz="6000" dirty="0" smtClean="0">
                <a:solidFill>
                  <a:srgbClr val="0070C0"/>
                </a:solidFill>
              </a:rPr>
              <a:t>12.000 </a:t>
            </a:r>
            <a:r>
              <a:rPr lang="es-CL" sz="4000" dirty="0" smtClean="0">
                <a:solidFill>
                  <a:srgbClr val="0070C0"/>
                </a:solidFill>
              </a:rPr>
              <a:t>usuarios </a:t>
            </a:r>
            <a:r>
              <a:rPr lang="es-CL" sz="4000" dirty="0" smtClean="0">
                <a:solidFill>
                  <a:srgbClr val="0070C0"/>
                </a:solidFill>
              </a:rPr>
              <a:t>concurrentes en peak</a:t>
            </a:r>
            <a:endParaRPr lang="es-CL" sz="1050" dirty="0">
              <a:solidFill>
                <a:srgbClr val="0070C0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292630" y="5061830"/>
            <a:ext cx="64882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15.000 </a:t>
            </a:r>
            <a:r>
              <a:rPr lang="es-CL" sz="44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compradores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4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acreditados</a:t>
            </a:r>
            <a:endParaRPr lang="es-CL" sz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426487" y="1789494"/>
            <a:ext cx="7120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600.000 </a:t>
            </a:r>
            <a:r>
              <a:rPr lang="es-CL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conexiones diarias</a:t>
            </a:r>
            <a:endParaRPr lang="es-CL" sz="105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3874" y="61682"/>
            <a:ext cx="62224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100.000 </a:t>
            </a:r>
            <a:r>
              <a:rPr lang="es-CL" sz="36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productos</a:t>
            </a:r>
            <a:r>
              <a:rPr lang="es-CL" sz="44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s-CL" sz="36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en catálogo </a:t>
            </a:r>
            <a:r>
              <a:rPr lang="es-CL" sz="44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convenio marco</a:t>
            </a:r>
            <a:endParaRPr lang="es-CL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665185" y="1484191"/>
            <a:ext cx="6222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600" b="1" dirty="0" smtClean="0">
                <a:solidFill>
                  <a:srgbClr val="000090"/>
                </a:solidFill>
                <a:latin typeface="+mn-lt"/>
                <a:ea typeface="+mn-ea"/>
              </a:rPr>
              <a:t>11 </a:t>
            </a:r>
            <a:r>
              <a:rPr lang="es-CL" sz="6000" b="1" dirty="0" smtClean="0">
                <a:solidFill>
                  <a:srgbClr val="000090"/>
                </a:solidFill>
                <a:latin typeface="+mn-lt"/>
                <a:ea typeface="+mn-ea"/>
              </a:rPr>
              <a:t>años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000" b="1" dirty="0" smtClean="0">
                <a:solidFill>
                  <a:srgbClr val="000090"/>
                </a:solidFill>
                <a:latin typeface="+mn-lt"/>
                <a:ea typeface="+mn-ea"/>
              </a:rPr>
              <a:t>de historia</a:t>
            </a:r>
            <a:endParaRPr lang="es-CL" sz="2400" b="1" dirty="0">
              <a:solidFill>
                <a:srgbClr val="00009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586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811015" y="1034728"/>
            <a:ext cx="929026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L" sz="8000" dirty="0">
                <a:solidFill>
                  <a:srgbClr val="767171"/>
                </a:solidFill>
                <a:latin typeface="Calibri" charset="0"/>
                <a:ea typeface="ＭＳ Ｐゴシック" charset="0"/>
              </a:rPr>
              <a:t>Contexto </a:t>
            </a:r>
            <a:r>
              <a:rPr lang="es-CL" sz="8000" b="1" dirty="0">
                <a:solidFill>
                  <a:srgbClr val="767171"/>
                </a:solidFill>
                <a:latin typeface="Calibri" charset="0"/>
                <a:ea typeface="ＭＳ Ｐゴシック" charset="0"/>
              </a:rPr>
              <a:t>2009</a:t>
            </a:r>
          </a:p>
          <a:p>
            <a:pPr algn="ctr"/>
            <a:r>
              <a:rPr lang="es-CL" sz="8000" dirty="0">
                <a:solidFill>
                  <a:srgbClr val="767171"/>
                </a:solidFill>
                <a:latin typeface="Calibri" charset="0"/>
                <a:ea typeface="ＭＳ Ｐゴシック" charset="0"/>
              </a:rPr>
              <a:t>Entra en vigencia</a:t>
            </a:r>
          </a:p>
          <a:p>
            <a:pPr algn="ctr"/>
            <a:r>
              <a:rPr lang="es-CL" sz="8000" b="1" dirty="0">
                <a:solidFill>
                  <a:srgbClr val="767171"/>
                </a:solidFill>
                <a:latin typeface="Calibri" charset="0"/>
                <a:ea typeface="ＭＳ Ｐゴシック" charset="0"/>
              </a:rPr>
              <a:t>Ley de Transparencia</a:t>
            </a:r>
            <a:endParaRPr lang="es-CL" sz="8000" b="1" dirty="0">
              <a:solidFill>
                <a:srgbClr val="767171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19"/>
          <p:cNvSpPr txBox="1">
            <a:spLocks noChangeArrowheads="1"/>
          </p:cNvSpPr>
          <p:nvPr/>
        </p:nvSpPr>
        <p:spPr bwMode="auto">
          <a:xfrm>
            <a:off x="517433" y="418211"/>
            <a:ext cx="11674567" cy="50167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L"/>
            </a:defPPr>
            <a:lvl1pPr fontAlgn="auto">
              <a:spcBef>
                <a:spcPts val="0"/>
              </a:spcBef>
              <a:spcAft>
                <a:spcPts val="0"/>
              </a:spcAft>
              <a:defRPr sz="8000">
                <a:solidFill>
                  <a:srgbClr val="0070C0"/>
                </a:solidFill>
                <a:latin typeface="Calibri" charset="0"/>
                <a:ea typeface="ＭＳ Ｐゴシック" charset="0"/>
              </a:defRPr>
            </a:lvl1pPr>
          </a:lstStyle>
          <a:p>
            <a:r>
              <a:rPr lang="es-CL" dirty="0" smtClean="0"/>
              <a:t>En </a:t>
            </a:r>
            <a:r>
              <a:rPr lang="es-CL" dirty="0"/>
              <a:t>2007 </a:t>
            </a:r>
            <a:r>
              <a:rPr lang="es-CL" dirty="0" smtClean="0"/>
              <a:t>comenzamos</a:t>
            </a:r>
          </a:p>
          <a:p>
            <a:r>
              <a:rPr lang="es-CL" dirty="0" smtClean="0"/>
              <a:t>a estructurar datos </a:t>
            </a:r>
          </a:p>
          <a:p>
            <a:r>
              <a:rPr lang="es-CL" dirty="0" smtClean="0"/>
              <a:t>para </a:t>
            </a:r>
            <a:r>
              <a:rPr lang="es-CL" dirty="0"/>
              <a:t>responder </a:t>
            </a:r>
            <a:r>
              <a:rPr lang="es-CL" dirty="0" smtClean="0"/>
              <a:t>al</a:t>
            </a:r>
          </a:p>
          <a:p>
            <a:r>
              <a:rPr lang="es-CL" dirty="0" smtClean="0"/>
              <a:t>contexto esperado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0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481739" y="329233"/>
            <a:ext cx="101134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000" dirty="0" smtClean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A partir de </a:t>
            </a:r>
            <a:r>
              <a:rPr lang="es-CL" sz="8000" b="1" dirty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2008</a:t>
            </a:r>
            <a:r>
              <a:rPr lang="es-CL" sz="8000" dirty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 iniciamos </a:t>
            </a:r>
            <a:r>
              <a:rPr lang="es-CL" sz="8000" dirty="0" smtClean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el desarrollo </a:t>
            </a:r>
            <a:r>
              <a:rPr lang="es-CL" sz="8000" dirty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de una </a:t>
            </a:r>
            <a:r>
              <a:rPr lang="es-CL" sz="8000" b="1" dirty="0">
                <a:solidFill>
                  <a:srgbClr val="0070C0"/>
                </a:solidFill>
                <a:latin typeface="Calibri" charset="0"/>
                <a:ea typeface="ＭＳ Ｐゴシック" charset="0"/>
              </a:rPr>
              <a:t>política de valor de la información</a:t>
            </a:r>
            <a:endParaRPr lang="es-CL" sz="8000" b="1" dirty="0">
              <a:solidFill>
                <a:srgbClr val="0070C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7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19"/>
          <p:cNvSpPr txBox="1">
            <a:spLocks noChangeArrowheads="1"/>
          </p:cNvSpPr>
          <p:nvPr/>
        </p:nvSpPr>
        <p:spPr bwMode="auto">
          <a:xfrm>
            <a:off x="917267" y="253595"/>
            <a:ext cx="1044273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L" sz="8000" dirty="0" smtClean="0">
                <a:solidFill>
                  <a:srgbClr val="767171"/>
                </a:solidFill>
              </a:rPr>
              <a:t>Evoluciona el </a:t>
            </a:r>
            <a:r>
              <a:rPr lang="es-CL" sz="8000" b="1" dirty="0" smtClean="0">
                <a:solidFill>
                  <a:srgbClr val="767171"/>
                </a:solidFill>
              </a:rPr>
              <a:t>concepto</a:t>
            </a:r>
            <a:r>
              <a:rPr lang="es-CL" sz="8000" dirty="0" smtClean="0">
                <a:solidFill>
                  <a:srgbClr val="767171"/>
                </a:solidFill>
              </a:rPr>
              <a:t> </a:t>
            </a:r>
            <a:r>
              <a:rPr lang="es-CL" sz="8000" b="1" dirty="0" smtClean="0">
                <a:solidFill>
                  <a:srgbClr val="767171"/>
                </a:solidFill>
              </a:rPr>
              <a:t>Transparencia</a:t>
            </a:r>
            <a:r>
              <a:rPr lang="es-CL" sz="8000" dirty="0" smtClean="0">
                <a:solidFill>
                  <a:srgbClr val="767171"/>
                </a:solidFill>
              </a:rPr>
              <a:t> incorporando elementos adicionales en su definición</a:t>
            </a:r>
            <a:endParaRPr lang="es-CL" sz="6600" dirty="0">
              <a:solidFill>
                <a:srgbClr val="76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3600" y="347663"/>
            <a:ext cx="10033000" cy="33547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8000" dirty="0">
                <a:solidFill>
                  <a:srgbClr val="0070C0"/>
                </a:solidFill>
              </a:rPr>
              <a:t>Transparencia: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Función de 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D</a:t>
            </a:r>
            <a:r>
              <a:rPr lang="es-CL" sz="6600" dirty="0" smtClean="0">
                <a:solidFill>
                  <a:srgbClr val="0070C0"/>
                </a:solidFill>
              </a:rPr>
              <a:t>isponibilidad</a:t>
            </a:r>
            <a:endParaRPr lang="es-CL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3600" y="347664"/>
            <a:ext cx="10033000" cy="43704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8000" dirty="0">
                <a:solidFill>
                  <a:srgbClr val="0070C0"/>
                </a:solidFill>
              </a:rPr>
              <a:t>Transparencia: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Función de </a:t>
            </a:r>
          </a:p>
          <a:p>
            <a:pPr eaLnBrk="1" hangingPunct="1"/>
            <a:r>
              <a:rPr lang="es-CL" sz="6600" dirty="0" smtClean="0">
                <a:solidFill>
                  <a:srgbClr val="595959"/>
                </a:solidFill>
              </a:rPr>
              <a:t>D</a:t>
            </a:r>
            <a:r>
              <a:rPr lang="es-CL" sz="6600" dirty="0" smtClean="0">
                <a:solidFill>
                  <a:srgbClr val="0070C0"/>
                </a:solidFill>
              </a:rPr>
              <a:t>isponibilidad</a:t>
            </a:r>
            <a:r>
              <a:rPr lang="es-CL" sz="6600" dirty="0">
                <a:solidFill>
                  <a:srgbClr val="0070C0"/>
                </a:solidFill>
              </a:rPr>
              <a:t>, </a:t>
            </a:r>
            <a:r>
              <a:rPr lang="es-CL" sz="6600" dirty="0">
                <a:solidFill>
                  <a:srgbClr val="595959"/>
                </a:solidFill>
              </a:rPr>
              <a:t>E</a:t>
            </a:r>
            <a:r>
              <a:rPr lang="es-CL" sz="6600" dirty="0">
                <a:solidFill>
                  <a:srgbClr val="0070C0"/>
                </a:solidFill>
              </a:rPr>
              <a:t>ncontrabilidad</a:t>
            </a:r>
          </a:p>
        </p:txBody>
      </p:sp>
    </p:spTree>
    <p:extLst>
      <p:ext uri="{BB962C8B-B14F-4D97-AF65-F5344CB8AC3E}">
        <p14:creationId xmlns:p14="http://schemas.microsoft.com/office/powerpoint/2010/main" val="231715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548</Words>
  <Application>Microsoft Macintosh PowerPoint</Application>
  <PresentationFormat>Personalizado</PresentationFormat>
  <Paragraphs>109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Claudio Loyola</cp:lastModifiedBy>
  <cp:revision>260</cp:revision>
  <dcterms:created xsi:type="dcterms:W3CDTF">2014-09-03T21:09:26Z</dcterms:created>
  <dcterms:modified xsi:type="dcterms:W3CDTF">2015-05-05T11:48:09Z</dcterms:modified>
</cp:coreProperties>
</file>